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727" r:id="rId2"/>
  </p:sldMasterIdLst>
  <p:notesMasterIdLst>
    <p:notesMasterId r:id="rId27"/>
  </p:notesMasterIdLst>
  <p:sldIdLst>
    <p:sldId id="518" r:id="rId3"/>
    <p:sldId id="565" r:id="rId4"/>
    <p:sldId id="538" r:id="rId5"/>
    <p:sldId id="546" r:id="rId6"/>
    <p:sldId id="548" r:id="rId7"/>
    <p:sldId id="566" r:id="rId8"/>
    <p:sldId id="547" r:id="rId9"/>
    <p:sldId id="549" r:id="rId10"/>
    <p:sldId id="550" r:id="rId11"/>
    <p:sldId id="551" r:id="rId12"/>
    <p:sldId id="552" r:id="rId13"/>
    <p:sldId id="553" r:id="rId14"/>
    <p:sldId id="554" r:id="rId15"/>
    <p:sldId id="555" r:id="rId16"/>
    <p:sldId id="556" r:id="rId17"/>
    <p:sldId id="557" r:id="rId18"/>
    <p:sldId id="558" r:id="rId19"/>
    <p:sldId id="560" r:id="rId20"/>
    <p:sldId id="559" r:id="rId21"/>
    <p:sldId id="561" r:id="rId22"/>
    <p:sldId id="562" r:id="rId23"/>
    <p:sldId id="564" r:id="rId24"/>
    <p:sldId id="563" r:id="rId25"/>
    <p:sldId id="541" r:id="rId2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rebuchet MS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rebuchet MS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rebuchet MS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rebuchet MS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rebuchet MS" pitchFamily="34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rebuchet MS" pitchFamily="34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rebuchet MS" pitchFamily="34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rebuchet MS" pitchFamily="34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rebuchet MS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srgbClr val="FF0000"/>
    </p:penClr>
  </p:showPr>
  <p:clrMru>
    <a:srgbClr val="006666"/>
    <a:srgbClr val="008000"/>
    <a:srgbClr val="660033"/>
    <a:srgbClr val="C6D8D0"/>
    <a:srgbClr val="99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9" autoAdjust="0"/>
    <p:restoredTop sz="90829" autoAdjust="0"/>
  </p:normalViewPr>
  <p:slideViewPr>
    <p:cSldViewPr>
      <p:cViewPr>
        <p:scale>
          <a:sx n="80" d="100"/>
          <a:sy n="80" d="100"/>
        </p:scale>
        <p:origin x="-2514" y="-9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37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7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8708AE71-F07B-494F-82B6-EFA30B1F8D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708AE71-F07B-494F-82B6-EFA30B1F8D47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708AE71-F07B-494F-82B6-EFA30B1F8D47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708AE71-F07B-494F-82B6-EFA30B1F8D47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06363" y="0"/>
            <a:ext cx="9250363" cy="693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8" descr="logo_meas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2143125"/>
            <a:ext cx="4924425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89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692150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BBFA56-CBEA-43F4-8D5A-E440154251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81BFA6-9BDE-44FE-9914-9405E0CE40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E8F446-37AA-4DED-B2F4-347A2BE71A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ED510A-55D0-45D7-B62A-1E5F304ECA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06363" y="0"/>
            <a:ext cx="9250363" cy="693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789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37894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37895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C4F95CA0-D1D8-4DF7-9632-1E895A287CA7}" type="slidenum">
              <a:rPr lang="en-US" sz="14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pic>
        <p:nvPicPr>
          <p:cNvPr id="37896" name="Picture 8" descr="logo_meas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3581400"/>
            <a:ext cx="4924425" cy="1428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D4A51BF8-9AEF-45B9-8292-A07B6D323A65}" type="slidenum">
              <a:rPr lang="en-US" sz="14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514600"/>
            <a:ext cx="7772400" cy="1362075"/>
          </a:xfrm>
        </p:spPr>
        <p:txBody>
          <a:bodyPr anchor="t"/>
          <a:lstStyle>
            <a:lvl1pPr algn="l">
              <a:defRPr sz="4000" b="1" cap="none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86200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3AC15833-7256-4965-9673-2D4BEF665EE7}" type="slidenum">
              <a:rPr lang="en-US" sz="14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6E464C22-D18D-4302-9116-F05187A9212A}" type="slidenum">
              <a:rPr lang="en-US" sz="14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3697D28B-09EA-4432-88D6-E1B5B80EFF4A}" type="slidenum">
              <a:rPr lang="en-US" sz="14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AB3EBB4F-62B8-4CA4-BF50-3EDA842B074A}" type="slidenum">
              <a:rPr lang="en-US" sz="14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EE685C75-F9AE-4F3F-8404-BEBE5F321A18}" type="slidenum">
              <a:rPr lang="en-US" sz="14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7EAEED-A8E5-4919-90A2-5E9ED74729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718B5AD4-E731-488E-B30B-3D5BFEDEF373}" type="slidenum">
              <a:rPr lang="en-US" sz="14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1FFAEFFC-0BC5-4955-93DB-2088C18D07CB}" type="slidenum">
              <a:rPr lang="en-US" sz="14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63D095AF-2A80-4D60-908A-E93ACFC38D2D}" type="slidenum">
              <a:rPr lang="en-US" sz="14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B9D5E63B-2163-41AA-A0E8-77B3FD0F7C26}" type="slidenum">
              <a:rPr lang="en-US" sz="14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3EC16E-0CE0-483C-B032-EC5388CBBA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EF7128-2506-49F2-81CC-A3757D3189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220C38-7150-486A-BBC3-6F249A1FEC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DD8AEA-4E89-4B48-B26C-16C4BE5BFE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D6C86C-F430-4DA5-B7A8-52587571A0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9C7A81-3B59-4AB8-AC6F-C22FF47D33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F800AE-8B2E-4A65-AA36-44FEB74A26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-106363" y="0"/>
            <a:ext cx="9250363" cy="693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358BF83A-EEB1-40DF-A9F8-F156DC68B7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056" name="Picture 8" descr="logo_meas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457200" y="1371600"/>
            <a:ext cx="4924425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66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6666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6666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6666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6666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006666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006666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006666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006666"/>
          </a:solidFill>
          <a:latin typeface="Trebuchet MS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9933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993300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993300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993300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993300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993300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993300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993300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9933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-106363" y="0"/>
            <a:ext cx="9250363" cy="693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rtl="0" fontAlgn="base">
              <a:spcBef>
                <a:spcPct val="0"/>
              </a:spcBef>
              <a:spcAft>
                <a:spcPct val="0"/>
              </a:spcAft>
            </a:pPr>
            <a:fld id="{7575B124-9D27-4268-B9C8-9E980A7F8917}" type="slidenum">
              <a:rPr lang="en-US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rtl="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pic>
        <p:nvPicPr>
          <p:cNvPr id="4104" name="Picture 8" descr="logo_meas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57200" y="1371600"/>
            <a:ext cx="4924425" cy="142875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 b="1">
          <a:solidFill>
            <a:srgbClr val="006666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 b="1">
          <a:solidFill>
            <a:srgbClr val="006666"/>
          </a:solidFill>
          <a:latin typeface="Trebuchet MS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 b="1">
          <a:solidFill>
            <a:srgbClr val="006666"/>
          </a:solidFill>
          <a:latin typeface="Trebuchet MS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 b="1">
          <a:solidFill>
            <a:srgbClr val="006666"/>
          </a:solidFill>
          <a:latin typeface="Trebuchet MS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 b="1">
          <a:solidFill>
            <a:srgbClr val="006666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006666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006666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006666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006666"/>
          </a:solidFill>
          <a:latin typeface="Trebuchet MS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rgbClr val="993300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rgbClr val="993300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993300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rgbClr val="993300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993300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993300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993300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993300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9933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304800"/>
            <a:ext cx="7772400" cy="1857375"/>
          </a:xfrm>
        </p:spPr>
        <p:txBody>
          <a:bodyPr/>
          <a:lstStyle/>
          <a:p>
            <a:r>
              <a:rPr lang="en-US" sz="4000" dirty="0" smtClean="0"/>
              <a:t>A Comparison of Progressive Item Selection Procedures for Computerized Adaptive Tests</a:t>
            </a:r>
            <a:endParaRPr lang="en-US" sz="40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28600" y="3276600"/>
            <a:ext cx="8686800" cy="1752600"/>
          </a:xfrm>
        </p:spPr>
        <p:txBody>
          <a:bodyPr/>
          <a:lstStyle/>
          <a:p>
            <a:r>
              <a:rPr lang="en-US" sz="2800" dirty="0" smtClean="0"/>
              <a:t>Brian Bontempo, </a:t>
            </a:r>
            <a:r>
              <a:rPr lang="en-US" sz="2800" i="1" dirty="0" smtClean="0"/>
              <a:t>Mountain Measurement</a:t>
            </a:r>
          </a:p>
          <a:p>
            <a:r>
              <a:rPr lang="en-US" sz="2800" dirty="0" smtClean="0"/>
              <a:t>Gage Kingsbury, </a:t>
            </a:r>
            <a:r>
              <a:rPr lang="en-US" sz="2800" i="1" dirty="0" smtClean="0"/>
              <a:t>NWEA</a:t>
            </a:r>
          </a:p>
          <a:p>
            <a:r>
              <a:rPr lang="en-US" sz="2800" dirty="0" smtClean="0"/>
              <a:t>Anthony Zara, </a:t>
            </a:r>
            <a:r>
              <a:rPr lang="en-US" sz="2800" i="1" dirty="0" smtClean="0"/>
              <a:t>Pearson VUE</a:t>
            </a:r>
            <a:endParaRPr lang="en-US" sz="2800" i="1" dirty="0"/>
          </a:p>
        </p:txBody>
      </p:sp>
    </p:spTree>
  </p:cSld>
  <p:clrMapOvr>
    <a:masterClrMapping/>
  </p:clrMapOvr>
  <p:transition advTm="5803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Hybrid </a:t>
            </a:r>
            <a:r>
              <a:rPr lang="en-US" sz="4000" dirty="0" err="1" smtClean="0"/>
              <a:t>Randomesque</a:t>
            </a:r>
            <a:r>
              <a:rPr lang="en-US" sz="4000" dirty="0" smtClean="0"/>
              <a:t> Progressive Item Selections Algorithms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Progressive Random to Targeted using SEM</a:t>
            </a:r>
          </a:p>
          <a:p>
            <a:pPr lvl="1"/>
            <a:r>
              <a:rPr lang="en-US" sz="2400" i="1" dirty="0" smtClean="0"/>
              <a:t>Select one item at random from the </a:t>
            </a:r>
            <a:r>
              <a:rPr lang="en-US" sz="2400" dirty="0" smtClean="0">
                <a:latin typeface="Symbol" pitchFamily="18" charset="2"/>
              </a:rPr>
              <a:t>Y </a:t>
            </a:r>
            <a:r>
              <a:rPr lang="en-US" sz="2400" i="1" dirty="0" smtClean="0"/>
              <a:t>items that are within the probability derived from the confidence interval around the ability estimate</a:t>
            </a:r>
          </a:p>
          <a:p>
            <a:pPr algn="ctr">
              <a:buNone/>
            </a:pPr>
            <a:r>
              <a:rPr lang="en-US" sz="2400" dirty="0" smtClean="0"/>
              <a:t>P</a:t>
            </a:r>
            <a:r>
              <a:rPr lang="en-US" sz="2400" baseline="-25000" dirty="0" smtClean="0"/>
              <a:t>i</a:t>
            </a:r>
            <a:r>
              <a:rPr lang="en-US" sz="2400" dirty="0" smtClean="0"/>
              <a:t>(</a:t>
            </a:r>
            <a:r>
              <a:rPr lang="en-US" sz="2400" dirty="0" err="1" smtClean="0">
                <a:latin typeface="Symbol" pitchFamily="18" charset="2"/>
              </a:rPr>
              <a:t>q</a:t>
            </a:r>
            <a:r>
              <a:rPr lang="en-US" sz="2400" baseline="-25000" dirty="0" err="1" smtClean="0"/>
              <a:t>low</a:t>
            </a:r>
            <a:r>
              <a:rPr lang="en-US" sz="2400" dirty="0" smtClean="0"/>
              <a:t>) &lt; P</a:t>
            </a:r>
            <a:r>
              <a:rPr lang="en-US" sz="2400" baseline="-25000" dirty="0" smtClean="0"/>
              <a:t>i </a:t>
            </a:r>
            <a:r>
              <a:rPr lang="en-US" sz="2400" dirty="0" smtClean="0"/>
              <a:t>(</a:t>
            </a:r>
            <a:r>
              <a:rPr lang="en-US" sz="2400" dirty="0" smtClean="0">
                <a:latin typeface="Symbol" pitchFamily="18" charset="2"/>
              </a:rPr>
              <a:t>q) </a:t>
            </a:r>
            <a:r>
              <a:rPr lang="en-US" sz="2400" dirty="0" smtClean="0"/>
              <a:t>&lt; P</a:t>
            </a:r>
            <a:r>
              <a:rPr lang="en-US" sz="2400" baseline="-25000" dirty="0" smtClean="0"/>
              <a:t>i</a:t>
            </a:r>
            <a:r>
              <a:rPr lang="en-US" sz="2400" dirty="0" smtClean="0"/>
              <a:t>(</a:t>
            </a:r>
            <a:r>
              <a:rPr lang="en-US" sz="2400" dirty="0" err="1" smtClean="0">
                <a:latin typeface="Symbol" pitchFamily="18" charset="2"/>
              </a:rPr>
              <a:t>q</a:t>
            </a:r>
            <a:r>
              <a:rPr lang="en-US" sz="2400" baseline="-25000" dirty="0" err="1" smtClean="0"/>
              <a:t>high</a:t>
            </a:r>
            <a:r>
              <a:rPr lang="en-US" sz="2400" dirty="0" smtClean="0"/>
              <a:t>)</a:t>
            </a:r>
          </a:p>
          <a:p>
            <a:pPr lvl="2"/>
            <a:r>
              <a:rPr lang="en-US" sz="2000" dirty="0" smtClean="0"/>
              <a:t>P</a:t>
            </a:r>
            <a:r>
              <a:rPr lang="en-US" sz="2000" baseline="-25000" dirty="0" smtClean="0"/>
              <a:t>i</a:t>
            </a:r>
            <a:r>
              <a:rPr lang="en-US" sz="2000" dirty="0" smtClean="0"/>
              <a:t>(</a:t>
            </a:r>
            <a:r>
              <a:rPr lang="en-US" sz="2000" dirty="0" err="1" smtClean="0">
                <a:latin typeface="Symbol" pitchFamily="18" charset="2"/>
              </a:rPr>
              <a:t>q</a:t>
            </a:r>
            <a:r>
              <a:rPr lang="en-US" sz="2000" baseline="-25000" dirty="0" err="1" smtClean="0"/>
              <a:t>low</a:t>
            </a:r>
            <a:r>
              <a:rPr lang="en-US" sz="2000" dirty="0" smtClean="0"/>
              <a:t>) = Calculate the item parameters for a perfectly targeted item using the ability estimate at the low end of the confidence interval.  Then calculate the probability of correct response to this item using the ability estimate</a:t>
            </a:r>
          </a:p>
          <a:p>
            <a:pPr lvl="2"/>
            <a:r>
              <a:rPr lang="en-US" sz="2000" dirty="0" smtClean="0"/>
              <a:t>P</a:t>
            </a:r>
            <a:r>
              <a:rPr lang="en-US" sz="2000" baseline="-25000" dirty="0" smtClean="0"/>
              <a:t>i</a:t>
            </a:r>
            <a:r>
              <a:rPr lang="en-US" sz="2000" dirty="0" smtClean="0"/>
              <a:t>(</a:t>
            </a:r>
            <a:r>
              <a:rPr lang="en-US" sz="2000" dirty="0" err="1" smtClean="0">
                <a:latin typeface="Symbol" pitchFamily="18" charset="2"/>
              </a:rPr>
              <a:t>q</a:t>
            </a:r>
            <a:r>
              <a:rPr lang="en-US" sz="2000" baseline="-25000" dirty="0" err="1" smtClean="0"/>
              <a:t>high</a:t>
            </a:r>
            <a:r>
              <a:rPr lang="en-US" sz="2000" dirty="0" smtClean="0"/>
              <a:t>) = Calculate the item parameters for a perfectly targeted item using the ability estimate at the high end of the confidence interval.  Then calculate the probability of correct response to this item using the ability estimate</a:t>
            </a:r>
          </a:p>
          <a:p>
            <a:pPr lvl="2"/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Simulation Study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Algorithms Tested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Maximum information</a:t>
            </a:r>
          </a:p>
          <a:p>
            <a:pPr lvl="0"/>
            <a:r>
              <a:rPr lang="en-US" sz="2400" dirty="0" smtClean="0"/>
              <a:t>Kingsbury &amp; Zara</a:t>
            </a:r>
          </a:p>
          <a:p>
            <a:pPr lvl="0"/>
            <a:r>
              <a:rPr lang="en-US" sz="2400" dirty="0" smtClean="0"/>
              <a:t>Progressive</a:t>
            </a:r>
          </a:p>
          <a:p>
            <a:pPr lvl="0"/>
            <a:r>
              <a:rPr lang="en-US" sz="2400" dirty="0" smtClean="0"/>
              <a:t>Progressive Random to Targeted using Information </a:t>
            </a:r>
            <a:br>
              <a:rPr lang="en-US" sz="2400" dirty="0" smtClean="0"/>
            </a:br>
            <a:r>
              <a:rPr lang="en-US" sz="2400" dirty="0" smtClean="0"/>
              <a:t>(</a:t>
            </a:r>
            <a:r>
              <a:rPr lang="en-US" sz="2400" dirty="0" smtClean="0">
                <a:latin typeface="Symbol" pitchFamily="18" charset="2"/>
              </a:rPr>
              <a:t>Y </a:t>
            </a:r>
            <a:r>
              <a:rPr lang="en-US" sz="2400" dirty="0" smtClean="0"/>
              <a:t>=10)</a:t>
            </a:r>
          </a:p>
          <a:p>
            <a:pPr lvl="0"/>
            <a:r>
              <a:rPr lang="en-US" sz="2400" dirty="0" smtClean="0"/>
              <a:t>Progressive Random to Targeted with a fixed probability of correct response (</a:t>
            </a:r>
            <a:r>
              <a:rPr lang="en-US" sz="2400" dirty="0" smtClean="0">
                <a:latin typeface="Symbol" pitchFamily="18" charset="2"/>
              </a:rPr>
              <a:t>Y </a:t>
            </a:r>
            <a:r>
              <a:rPr lang="en-US" sz="2400" dirty="0" smtClean="0"/>
              <a:t>=10)</a:t>
            </a:r>
          </a:p>
          <a:p>
            <a:pPr lvl="0"/>
            <a:r>
              <a:rPr lang="en-US" sz="2400" dirty="0" smtClean="0"/>
              <a:t>Progressive Random to Targeted with varying pond size (c=length of test/item pool size)</a:t>
            </a:r>
          </a:p>
          <a:p>
            <a:pPr lvl="0"/>
            <a:r>
              <a:rPr lang="en-US" sz="2400" dirty="0" smtClean="0"/>
              <a:t>Progressive Random to Targeted using SEM (1.36)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Simulation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Item pool - 1,000 actual item parameter estimates (1 PL/Rasch)</a:t>
            </a:r>
          </a:p>
          <a:p>
            <a:r>
              <a:rPr lang="en-US" sz="2400" dirty="0" smtClean="0"/>
              <a:t>Test design - 3 different fixed test lengths </a:t>
            </a:r>
          </a:p>
          <a:p>
            <a:pPr lvl="1"/>
            <a:r>
              <a:rPr lang="en-US" sz="2000" dirty="0" smtClean="0"/>
              <a:t>25 items</a:t>
            </a:r>
          </a:p>
          <a:p>
            <a:pPr lvl="1"/>
            <a:r>
              <a:rPr lang="en-US" sz="2000" dirty="0" smtClean="0"/>
              <a:t>50 items</a:t>
            </a:r>
          </a:p>
          <a:p>
            <a:pPr lvl="1"/>
            <a:r>
              <a:rPr lang="en-US" sz="2000" dirty="0" smtClean="0"/>
              <a:t>100 items  </a:t>
            </a:r>
          </a:p>
          <a:p>
            <a:r>
              <a:rPr lang="en-US" sz="2400" dirty="0" smtClean="0"/>
              <a:t>Test takers – A sample of 10,000 test takers was drawn randomly from the initial sample of test takers.  For each </a:t>
            </a:r>
            <a:r>
              <a:rPr lang="en-US" sz="2400" dirty="0" err="1" smtClean="0"/>
              <a:t>sim</a:t>
            </a:r>
            <a:r>
              <a:rPr lang="en-US" sz="2400" dirty="0" smtClean="0"/>
              <a:t>, the ability estimate from the actual test was input as the true trait level. </a:t>
            </a:r>
          </a:p>
          <a:p>
            <a:r>
              <a:rPr lang="en-US" sz="2400" dirty="0" smtClean="0"/>
              <a:t>21 </a:t>
            </a:r>
            <a:r>
              <a:rPr lang="en-US" sz="2400" dirty="0" err="1" smtClean="0"/>
              <a:t>sims</a:t>
            </a:r>
            <a:r>
              <a:rPr lang="en-US" sz="2400" dirty="0" smtClean="0"/>
              <a:t> per test taker (3 test lengths X 7 item selection algorithms)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 Criteria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Impact on test precision</a:t>
            </a:r>
          </a:p>
          <a:p>
            <a:pPr lvl="0"/>
            <a:r>
              <a:rPr lang="en-US" dirty="0" smtClean="0"/>
              <a:t>Impact on the variance in the ability distribution for each item</a:t>
            </a:r>
          </a:p>
          <a:p>
            <a:pPr lvl="0"/>
            <a:r>
              <a:rPr lang="en-US" dirty="0" smtClean="0"/>
              <a:t>Impact on item exposure and usage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Precision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3355" y="2438400"/>
            <a:ext cx="8589645" cy="31032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Precision</a:t>
            </a:r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600200"/>
            <a:ext cx="8977122" cy="4480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Exposure</a:t>
            </a:r>
            <a:endParaRPr lang="en-US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76200" y="1523999"/>
            <a:ext cx="9183624" cy="53103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Variance in Ability Estimate</a:t>
            </a:r>
            <a:endParaRPr lang="en-US" dirty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7910" y="1524000"/>
            <a:ext cx="9105710" cy="5309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Soap Box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Problems with Item Exposure Control Mechanism research to date</a:t>
            </a:r>
          </a:p>
          <a:p>
            <a:pPr lvl="1"/>
            <a:r>
              <a:rPr lang="en-US" sz="2400" dirty="0" smtClean="0"/>
              <a:t>Focus has been on the </a:t>
            </a:r>
            <a:r>
              <a:rPr lang="en-US" sz="2400" b="1" dirty="0" smtClean="0">
                <a:solidFill>
                  <a:srgbClr val="00B050"/>
                </a:solidFill>
              </a:rPr>
              <a:t>frequency</a:t>
            </a:r>
            <a:r>
              <a:rPr lang="en-US" sz="2400" dirty="0" smtClean="0"/>
              <a:t> of exposure not the </a:t>
            </a:r>
            <a:r>
              <a:rPr lang="en-US" sz="2400" b="1" dirty="0" smtClean="0">
                <a:solidFill>
                  <a:srgbClr val="00B050"/>
                </a:solidFill>
              </a:rPr>
              <a:t>duration</a:t>
            </a:r>
            <a:r>
              <a:rPr lang="en-US" sz="2400" dirty="0" smtClean="0"/>
              <a:t> of time in the field, fresh items vs. stale items</a:t>
            </a:r>
          </a:p>
          <a:p>
            <a:pPr lvl="1"/>
            <a:r>
              <a:rPr lang="en-US" sz="2400" dirty="0" smtClean="0"/>
              <a:t>Not enough empirical research linking exposure to parameter drift</a:t>
            </a:r>
          </a:p>
          <a:p>
            <a:pPr lvl="1"/>
            <a:r>
              <a:rPr lang="en-US" sz="2400" dirty="0" smtClean="0"/>
              <a:t>Focus has been on </a:t>
            </a:r>
            <a:r>
              <a:rPr lang="en-US" sz="2400" b="1" dirty="0" smtClean="0">
                <a:solidFill>
                  <a:srgbClr val="00B050"/>
                </a:solidFill>
              </a:rPr>
              <a:t>OVER </a:t>
            </a:r>
            <a:r>
              <a:rPr lang="en-US" sz="2400" dirty="0" smtClean="0"/>
              <a:t>exposure and not enough on </a:t>
            </a:r>
            <a:r>
              <a:rPr lang="en-US" sz="2400" b="1" dirty="0" smtClean="0">
                <a:solidFill>
                  <a:srgbClr val="00B050"/>
                </a:solidFill>
              </a:rPr>
              <a:t>under</a:t>
            </a:r>
            <a:r>
              <a:rPr lang="en-US" sz="2400" dirty="0" smtClean="0"/>
              <a:t> exposure (of high quality items)</a:t>
            </a:r>
          </a:p>
          <a:p>
            <a:r>
              <a:rPr lang="en-US" sz="2800" dirty="0" smtClean="0"/>
              <a:t>Referred to Item Exposure Control Mechanisms rather than Item Selection Algorithms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P-Value</a:t>
            </a:r>
            <a:endParaRPr lang="en-US" dirty="0"/>
          </a:p>
        </p:txBody>
      </p:sp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2860" y="1524000"/>
            <a:ext cx="9014460" cy="47899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Item-Total Point-</a:t>
            </a:r>
            <a:r>
              <a:rPr lang="en-US" dirty="0" err="1" smtClean="0"/>
              <a:t>Biserial</a:t>
            </a:r>
            <a:endParaRPr lang="en-US" dirty="0"/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0"/>
            <a:ext cx="8471059" cy="530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Quality CAT design should focus on effective </a:t>
            </a:r>
            <a:r>
              <a:rPr lang="en-US" sz="2800" b="1" dirty="0" smtClean="0">
                <a:solidFill>
                  <a:srgbClr val="00B050"/>
                </a:solidFill>
              </a:rPr>
              <a:t>Item Selection Algorithms </a:t>
            </a:r>
            <a:r>
              <a:rPr lang="en-US" sz="2800" dirty="0" smtClean="0"/>
              <a:t>not Item Exposure Control Mechanisms</a:t>
            </a:r>
          </a:p>
          <a:p>
            <a:r>
              <a:rPr lang="en-US" sz="2800" dirty="0" smtClean="0"/>
              <a:t>We can evaluate Item Selection Algorithms based on </a:t>
            </a:r>
            <a:r>
              <a:rPr lang="en-US" sz="2800" b="1" dirty="0" smtClean="0">
                <a:solidFill>
                  <a:srgbClr val="00B050"/>
                </a:solidFill>
              </a:rPr>
              <a:t>efficiency</a:t>
            </a:r>
            <a:r>
              <a:rPr lang="en-US" sz="2800" dirty="0" smtClean="0"/>
              <a:t>, </a:t>
            </a:r>
            <a:r>
              <a:rPr lang="en-US" sz="2800" b="1" dirty="0" smtClean="0">
                <a:solidFill>
                  <a:srgbClr val="00B050"/>
                </a:solidFill>
              </a:rPr>
              <a:t>pool utilization</a:t>
            </a:r>
            <a:r>
              <a:rPr lang="en-US" sz="2800" dirty="0" smtClean="0"/>
              <a:t>, and the </a:t>
            </a:r>
            <a:r>
              <a:rPr lang="en-US" sz="2800" b="1" dirty="0" smtClean="0">
                <a:solidFill>
                  <a:srgbClr val="00B050"/>
                </a:solidFill>
              </a:rPr>
              <a:t>distribution of the variance in the ability estimates around the items</a:t>
            </a:r>
            <a:r>
              <a:rPr lang="en-US" sz="2800" dirty="0" smtClean="0"/>
              <a:t>.</a:t>
            </a:r>
          </a:p>
          <a:p>
            <a:r>
              <a:rPr lang="en-US" sz="2800" dirty="0" smtClean="0"/>
              <a:t>Four </a:t>
            </a:r>
            <a:r>
              <a:rPr lang="en-US" sz="2800" b="1" dirty="0" smtClean="0">
                <a:solidFill>
                  <a:srgbClr val="00B050"/>
                </a:solidFill>
              </a:rPr>
              <a:t>Hybrid Progressive </a:t>
            </a:r>
            <a:r>
              <a:rPr lang="en-US" sz="2800" b="1" dirty="0" err="1" smtClean="0">
                <a:solidFill>
                  <a:srgbClr val="00B050"/>
                </a:solidFill>
              </a:rPr>
              <a:t>Randomesque</a:t>
            </a:r>
            <a:r>
              <a:rPr lang="en-US" sz="2800" b="1" dirty="0" smtClean="0">
                <a:solidFill>
                  <a:srgbClr val="00B050"/>
                </a:solidFill>
              </a:rPr>
              <a:t> </a:t>
            </a:r>
            <a:r>
              <a:rPr lang="en-US" sz="2800" dirty="0" smtClean="0"/>
              <a:t>item selection algorithms were defined.</a:t>
            </a:r>
          </a:p>
          <a:p>
            <a:r>
              <a:rPr lang="en-US" sz="2800" dirty="0" smtClean="0"/>
              <a:t>The </a:t>
            </a:r>
            <a:r>
              <a:rPr lang="en-US" sz="2800" b="1" dirty="0" smtClean="0">
                <a:solidFill>
                  <a:srgbClr val="00B050"/>
                </a:solidFill>
              </a:rPr>
              <a:t>Progressive Random to Targeted using Test Information </a:t>
            </a:r>
            <a:r>
              <a:rPr lang="en-US" sz="2800" dirty="0" smtClean="0"/>
              <a:t>proved successful.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Future Research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The algorithms need to be tweaked.</a:t>
            </a:r>
          </a:p>
          <a:p>
            <a:r>
              <a:rPr lang="en-US" sz="2800" dirty="0" smtClean="0"/>
              <a:t>The algorithms need to be tested on longer tests.</a:t>
            </a:r>
          </a:p>
          <a:p>
            <a:r>
              <a:rPr lang="en-US" sz="2800" dirty="0" smtClean="0"/>
              <a:t>The overlap between adjacent tests needs to be assessed.</a:t>
            </a:r>
          </a:p>
          <a:p>
            <a:r>
              <a:rPr lang="en-US" sz="2800" dirty="0" smtClean="0"/>
              <a:t>The study needs to include an items select at random algorithm as a benchmark.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 for Listening!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For a copy of the paper contact:</a:t>
            </a:r>
          </a:p>
          <a:p>
            <a:pPr>
              <a:buNone/>
            </a:pPr>
            <a:r>
              <a:rPr lang="en-US" dirty="0" smtClean="0"/>
              <a:t>Brian Bontempo, Ph.D.</a:t>
            </a:r>
          </a:p>
          <a:p>
            <a:pPr>
              <a:buNone/>
            </a:pPr>
            <a:r>
              <a:rPr lang="en-US" dirty="0" smtClean="0"/>
              <a:t>brian@mountainmeasurement.com </a:t>
            </a:r>
          </a:p>
        </p:txBody>
      </p:sp>
    </p:spTree>
  </p:cSld>
  <p:clrMapOvr>
    <a:masterClrMapping/>
  </p:clrMapOvr>
  <p:transition advTm="6037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82000" cy="1143000"/>
          </a:xfrm>
        </p:spPr>
        <p:txBody>
          <a:bodyPr/>
          <a:lstStyle/>
          <a:p>
            <a:r>
              <a:rPr lang="en-US" dirty="0" smtClean="0"/>
              <a:t>Issues with Maximum Information CAT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Item Overexposure &amp; Underexposure</a:t>
            </a:r>
          </a:p>
          <a:p>
            <a:r>
              <a:rPr lang="en-US" dirty="0" smtClean="0"/>
              <a:t>Sparse Data Matrix</a:t>
            </a:r>
          </a:p>
          <a:p>
            <a:pPr lvl="1"/>
            <a:r>
              <a:rPr lang="en-US" dirty="0" smtClean="0"/>
              <a:t>Narrow ability distribution around each operational item</a:t>
            </a:r>
          </a:p>
          <a:p>
            <a:pPr lvl="2"/>
            <a:r>
              <a:rPr lang="en-US" dirty="0" smtClean="0"/>
              <a:t>P-Values approach target probability</a:t>
            </a:r>
          </a:p>
          <a:p>
            <a:pPr lvl="2"/>
            <a:r>
              <a:rPr lang="en-US" dirty="0" smtClean="0"/>
              <a:t>Item-Total Point </a:t>
            </a:r>
            <a:r>
              <a:rPr lang="en-US" dirty="0" err="1" smtClean="0"/>
              <a:t>Biserial</a:t>
            </a:r>
            <a:r>
              <a:rPr lang="en-US" dirty="0" smtClean="0"/>
              <a:t>-Correlation Coefficients have restriction of range issues</a:t>
            </a:r>
          </a:p>
          <a:p>
            <a:pPr lvl="2"/>
            <a:r>
              <a:rPr lang="en-US" dirty="0" smtClean="0"/>
              <a:t>DIF - no examinees around true difficulty so estimation is off</a:t>
            </a:r>
          </a:p>
          <a:p>
            <a:pPr lvl="2"/>
            <a:r>
              <a:rPr lang="en-US" dirty="0" smtClean="0"/>
              <a:t>Parameter drift – no examinees around true difficulty so estimation is off</a:t>
            </a:r>
          </a:p>
          <a:p>
            <a:r>
              <a:rPr lang="en-US" dirty="0" smtClean="0"/>
              <a:t>Item Overlap between adjacent tests</a:t>
            </a:r>
          </a:p>
        </p:txBody>
      </p:sp>
    </p:spTree>
  </p:cSld>
  <p:clrMapOvr>
    <a:masterClrMapping/>
  </p:clrMapOvr>
  <p:transition advTm="990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4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000"/>
                            </p:stCondLst>
                            <p:childTnLst>
                              <p:par>
                                <p:cTn id="23" presetID="4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0"/>
                            </p:stCondLst>
                            <p:childTnLst>
                              <p:par>
                                <p:cTn id="30" presetID="4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6000"/>
                            </p:stCondLst>
                            <p:childTnLst>
                              <p:par>
                                <p:cTn id="37" presetID="4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7000"/>
                            </p:stCondLst>
                            <p:childTnLst>
                              <p:par>
                                <p:cTn id="44" presetID="4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8000"/>
                            </p:stCondLst>
                            <p:childTnLst>
                              <p:par>
                                <p:cTn id="51" presetID="4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9000"/>
                            </p:stCondLst>
                            <p:childTnLst>
                              <p:par>
                                <p:cTn id="58" presetID="4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Item Selection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Kingsbury, G.G. &amp; Zara, A.R. (1991)</a:t>
            </a:r>
          </a:p>
          <a:p>
            <a:pPr lvl="1"/>
            <a:r>
              <a:rPr lang="en-US" dirty="0" smtClean="0"/>
              <a:t>The </a:t>
            </a:r>
            <a:r>
              <a:rPr lang="en-US" dirty="0" smtClean="0">
                <a:latin typeface="Symbol" pitchFamily="18" charset="2"/>
              </a:rPr>
              <a:t>Y</a:t>
            </a:r>
            <a:r>
              <a:rPr lang="en-US" dirty="0" smtClean="0"/>
              <a:t> items (“pond”) with the most information are selected.  From there, a single item is selection at random.</a:t>
            </a:r>
          </a:p>
          <a:p>
            <a:r>
              <a:rPr lang="en-US" dirty="0" err="1" smtClean="0"/>
              <a:t>Revuelta</a:t>
            </a:r>
            <a:r>
              <a:rPr lang="en-US" dirty="0" smtClean="0"/>
              <a:t>, J. &amp; </a:t>
            </a:r>
            <a:r>
              <a:rPr lang="en-US" dirty="0" err="1" smtClean="0"/>
              <a:t>Ponsada</a:t>
            </a:r>
            <a:r>
              <a:rPr lang="en-US" dirty="0" smtClean="0"/>
              <a:t>, V. (1998)</a:t>
            </a:r>
          </a:p>
          <a:p>
            <a:pPr lvl="1"/>
            <a:r>
              <a:rPr lang="en-US" dirty="0" smtClean="0"/>
              <a:t>Items are selected completely at random at the beginning of the test and selected entirely based on maximum information at the end w=(1-s)</a:t>
            </a:r>
            <a:r>
              <a:rPr lang="en-US" dirty="0" err="1" smtClean="0"/>
              <a:t>R</a:t>
            </a:r>
            <a:r>
              <a:rPr lang="en-US" baseline="-25000" dirty="0" err="1" smtClean="0"/>
              <a:t>i</a:t>
            </a:r>
            <a:r>
              <a:rPr lang="en-US" dirty="0" err="1" smtClean="0"/>
              <a:t>+sI</a:t>
            </a:r>
            <a:r>
              <a:rPr lang="en-US" baseline="-25000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Item Selection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Kingsbury, G.G. &amp; Zara, A.R. (1991)</a:t>
            </a:r>
          </a:p>
          <a:p>
            <a:pPr lvl="1"/>
            <a:r>
              <a:rPr lang="en-US" dirty="0" smtClean="0"/>
              <a:t>Succeeded in reducing exposure and overlap</a:t>
            </a:r>
          </a:p>
          <a:p>
            <a:pPr lvl="1"/>
            <a:r>
              <a:rPr lang="en-US" dirty="0" smtClean="0"/>
              <a:t>Did not widen the variance of the ability of candidates taking each item</a:t>
            </a:r>
          </a:p>
          <a:p>
            <a:r>
              <a:rPr lang="en-US" dirty="0" err="1" smtClean="0"/>
              <a:t>Revuelta</a:t>
            </a:r>
            <a:r>
              <a:rPr lang="en-US" dirty="0" smtClean="0"/>
              <a:t>, J. &amp; </a:t>
            </a:r>
            <a:r>
              <a:rPr lang="en-US" dirty="0" err="1" smtClean="0"/>
              <a:t>Ponsada</a:t>
            </a:r>
            <a:r>
              <a:rPr lang="en-US" dirty="0" smtClean="0"/>
              <a:t>, V. (1998)</a:t>
            </a:r>
          </a:p>
          <a:p>
            <a:pPr lvl="1"/>
            <a:r>
              <a:rPr lang="en-US" dirty="0" smtClean="0"/>
              <a:t>Succeeded in reducing exposure</a:t>
            </a:r>
          </a:p>
          <a:p>
            <a:pPr lvl="1"/>
            <a:r>
              <a:rPr lang="en-US" dirty="0" smtClean="0"/>
              <a:t>Succeeded in widening the variance of the ability of candidates taking each item</a:t>
            </a:r>
          </a:p>
          <a:p>
            <a:pPr lvl="1"/>
            <a:r>
              <a:rPr lang="en-US" dirty="0" smtClean="0"/>
              <a:t>Major problems with overlap between adjacent tests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Hybrid </a:t>
            </a:r>
            <a:r>
              <a:rPr lang="en-US" sz="4000" dirty="0" err="1" smtClean="0"/>
              <a:t>Randomesque</a:t>
            </a:r>
            <a:r>
              <a:rPr lang="en-US" sz="4000" dirty="0" smtClean="0"/>
              <a:t> Progressive Item Selections Algorithms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Improve pool utilization</a:t>
            </a:r>
          </a:p>
          <a:p>
            <a:r>
              <a:rPr lang="en-US" dirty="0" smtClean="0"/>
              <a:t>Improve the usefulness of p-value, pt-</a:t>
            </a:r>
            <a:r>
              <a:rPr lang="en-US" dirty="0" err="1" smtClean="0"/>
              <a:t>bis</a:t>
            </a:r>
            <a:r>
              <a:rPr lang="en-US" dirty="0" smtClean="0"/>
              <a:t>, DIF, and drift</a:t>
            </a:r>
          </a:p>
          <a:p>
            <a:r>
              <a:rPr lang="en-US" dirty="0" smtClean="0"/>
              <a:t>Reduce overlap</a:t>
            </a:r>
            <a:endParaRPr lang="en-US" dirty="0"/>
          </a:p>
        </p:txBody>
      </p:sp>
      <p:pic>
        <p:nvPicPr>
          <p:cNvPr id="1026" name="Picture 2" descr="C:\Documents and Settings\bbontempo\Local Settings\Temporary Internet Files\Content.IE5\QV2FNIYN\MC900437801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05200" y="4114800"/>
            <a:ext cx="1930400" cy="1257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Hybrid </a:t>
            </a:r>
            <a:r>
              <a:rPr lang="en-US" sz="4000" dirty="0" err="1" smtClean="0"/>
              <a:t>Randomesque</a:t>
            </a:r>
            <a:r>
              <a:rPr lang="en-US" sz="4000" dirty="0" smtClean="0"/>
              <a:t> Progressive Item Selections Algorithms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Progressive Random to Targeted using Information</a:t>
            </a:r>
          </a:p>
          <a:p>
            <a:pPr lvl="1"/>
            <a:r>
              <a:rPr lang="en-US" sz="2400" i="1" dirty="0" smtClean="0"/>
              <a:t>Select one item at random from the </a:t>
            </a:r>
            <a:r>
              <a:rPr lang="en-US" sz="2400" i="1" dirty="0" smtClean="0">
                <a:latin typeface="Symbol" pitchFamily="18" charset="2"/>
              </a:rPr>
              <a:t>Y </a:t>
            </a:r>
            <a:r>
              <a:rPr lang="en-US" sz="2400" i="1" dirty="0" smtClean="0"/>
              <a:t>items with the greatest weights (w)</a:t>
            </a:r>
          </a:p>
          <a:p>
            <a:pPr lvl="1"/>
            <a:endParaRPr lang="en-US" i="1" dirty="0" smtClean="0"/>
          </a:p>
          <a:p>
            <a:pPr lvl="1" algn="ctr">
              <a:buNone/>
            </a:pPr>
            <a:r>
              <a:rPr lang="en-US" dirty="0" smtClean="0"/>
              <a:t>w = (1-s)</a:t>
            </a:r>
            <a:r>
              <a:rPr lang="en-US" dirty="0" err="1" smtClean="0"/>
              <a:t>R</a:t>
            </a:r>
            <a:r>
              <a:rPr lang="en-US" baseline="-25000" dirty="0" err="1" smtClean="0"/>
              <a:t>i</a:t>
            </a:r>
            <a:r>
              <a:rPr lang="en-US" dirty="0" err="1" smtClean="0"/>
              <a:t>+sI</a:t>
            </a:r>
            <a:endParaRPr lang="en-US" baseline="-25000" dirty="0" smtClean="0"/>
          </a:p>
          <a:p>
            <a:pPr lvl="1" algn="ctr">
              <a:buNone/>
            </a:pPr>
            <a:endParaRPr lang="en-US" dirty="0" smtClean="0"/>
          </a:p>
          <a:p>
            <a:pPr lvl="2"/>
            <a:r>
              <a:rPr lang="en-US" dirty="0" smtClean="0"/>
              <a:t>s = Serial position (sequence number)/test length</a:t>
            </a:r>
          </a:p>
          <a:p>
            <a:pPr lvl="2"/>
            <a:r>
              <a:rPr lang="en-US" dirty="0" smtClean="0"/>
              <a:t>R = Random component</a:t>
            </a:r>
          </a:p>
          <a:p>
            <a:pPr lvl="2"/>
            <a:r>
              <a:rPr lang="en-US" dirty="0" smtClean="0"/>
              <a:t>I = Test Information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Hybrid </a:t>
            </a:r>
            <a:r>
              <a:rPr lang="en-US" sz="4000" dirty="0" err="1" smtClean="0"/>
              <a:t>Randomesque</a:t>
            </a:r>
            <a:r>
              <a:rPr lang="en-US" sz="4000" dirty="0" smtClean="0"/>
              <a:t> Progressive Item Selections Algorithms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Progressive Random to Targeted with a fixed probability of correct response</a:t>
            </a:r>
          </a:p>
          <a:p>
            <a:pPr lvl="1"/>
            <a:r>
              <a:rPr lang="en-US" sz="2400" i="1" dirty="0" smtClean="0"/>
              <a:t>Select one item at random from the </a:t>
            </a:r>
            <a:r>
              <a:rPr lang="en-US" sz="2400" dirty="0" smtClean="0">
                <a:latin typeface="Symbol" pitchFamily="18" charset="2"/>
              </a:rPr>
              <a:t>Y </a:t>
            </a:r>
            <a:r>
              <a:rPr lang="en-US" sz="2400" i="1" dirty="0" smtClean="0"/>
              <a:t>items with the greatest weights (w)</a:t>
            </a:r>
          </a:p>
          <a:p>
            <a:pPr lvl="1"/>
            <a:endParaRPr lang="en-US" i="1" dirty="0" smtClean="0"/>
          </a:p>
          <a:p>
            <a:pPr lvl="1" algn="ctr">
              <a:buNone/>
            </a:pPr>
            <a:r>
              <a:rPr lang="pl-PL" dirty="0" smtClean="0"/>
              <a:t>w = (1-s)/R</a:t>
            </a:r>
            <a:r>
              <a:rPr lang="pl-PL" baseline="-25000" dirty="0" smtClean="0"/>
              <a:t>i</a:t>
            </a:r>
            <a:r>
              <a:rPr lang="pl-PL" dirty="0" smtClean="0"/>
              <a:t>+s/|P</a:t>
            </a:r>
            <a:r>
              <a:rPr lang="pl-PL" baseline="-25000" dirty="0" smtClean="0"/>
              <a:t>ij</a:t>
            </a:r>
            <a:r>
              <a:rPr lang="pl-PL" dirty="0" smtClean="0"/>
              <a:t>– P</a:t>
            </a:r>
            <a:r>
              <a:rPr lang="pl-PL" baseline="-25000" dirty="0" smtClean="0"/>
              <a:t>target</a:t>
            </a:r>
            <a:r>
              <a:rPr lang="pl-PL" dirty="0" smtClean="0"/>
              <a:t>|</a:t>
            </a:r>
            <a:endParaRPr lang="en-US" dirty="0" smtClean="0"/>
          </a:p>
          <a:p>
            <a:pPr lvl="1" algn="ctr">
              <a:buNone/>
            </a:pPr>
            <a:endParaRPr lang="en-US" i="1" dirty="0" smtClean="0"/>
          </a:p>
          <a:p>
            <a:pPr lvl="2"/>
            <a:r>
              <a:rPr lang="en-US" dirty="0" smtClean="0"/>
              <a:t>s = Serial position (sequence number)/test length</a:t>
            </a:r>
          </a:p>
          <a:p>
            <a:pPr lvl="2"/>
            <a:r>
              <a:rPr lang="en-US" dirty="0" smtClean="0"/>
              <a:t>R = Random component</a:t>
            </a:r>
          </a:p>
          <a:p>
            <a:pPr lvl="2"/>
            <a:r>
              <a:rPr lang="pl-PL" i="1" dirty="0" smtClean="0"/>
              <a:t>P</a:t>
            </a:r>
            <a:r>
              <a:rPr lang="pl-PL" i="1" baseline="-25000" dirty="0" smtClean="0"/>
              <a:t>ij</a:t>
            </a:r>
            <a:r>
              <a:rPr lang="en-US" dirty="0" smtClean="0"/>
              <a:t> = Probability of Correct Response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Hybrid </a:t>
            </a:r>
            <a:r>
              <a:rPr lang="en-US" sz="4000" dirty="0" err="1" smtClean="0"/>
              <a:t>Randomesque</a:t>
            </a:r>
            <a:r>
              <a:rPr lang="en-US" sz="4000" dirty="0" smtClean="0"/>
              <a:t> Progressive Item Selections Algorithms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Progressive Random to Targeted with a linear shrinking pond size</a:t>
            </a:r>
          </a:p>
          <a:p>
            <a:pPr lvl="1"/>
            <a:r>
              <a:rPr lang="en-US" sz="2400" i="1" dirty="0" smtClean="0"/>
              <a:t>Select one item at random from the </a:t>
            </a:r>
            <a:r>
              <a:rPr lang="en-US" sz="2400" dirty="0" smtClean="0">
                <a:latin typeface="Symbol" pitchFamily="18" charset="2"/>
              </a:rPr>
              <a:t>Y </a:t>
            </a:r>
            <a:r>
              <a:rPr lang="en-US" sz="2400" i="1" dirty="0" smtClean="0"/>
              <a:t>items that are best targeted or yield the highest information</a:t>
            </a:r>
          </a:p>
          <a:p>
            <a:pPr lvl="1" algn="ctr">
              <a:buFont typeface="Symbol"/>
              <a:buChar char="Y"/>
            </a:pPr>
            <a:r>
              <a:rPr lang="pl-PL" baseline="-25000" dirty="0" smtClean="0"/>
              <a:t>ij</a:t>
            </a:r>
            <a:r>
              <a:rPr lang="pl-PL" dirty="0" smtClean="0"/>
              <a:t>=N</a:t>
            </a:r>
            <a:r>
              <a:rPr lang="pl-PL" baseline="-25000" dirty="0" smtClean="0"/>
              <a:t>pool</a:t>
            </a:r>
            <a:r>
              <a:rPr lang="pl-PL" dirty="0" smtClean="0"/>
              <a:t>-</a:t>
            </a:r>
            <a:r>
              <a:rPr lang="en-US" dirty="0" smtClean="0"/>
              <a:t>s</a:t>
            </a:r>
            <a:r>
              <a:rPr lang="pl-PL" dirty="0" smtClean="0"/>
              <a:t>(N</a:t>
            </a:r>
            <a:r>
              <a:rPr lang="pl-PL" baseline="-25000" dirty="0" smtClean="0"/>
              <a:t>pool</a:t>
            </a:r>
            <a:r>
              <a:rPr lang="pl-PL" dirty="0" smtClean="0"/>
              <a:t> </a:t>
            </a:r>
            <a:r>
              <a:rPr lang="en-US" dirty="0" smtClean="0"/>
              <a:t>/</a:t>
            </a:r>
            <a:r>
              <a:rPr lang="pl-PL" dirty="0" smtClean="0"/>
              <a:t>N</a:t>
            </a:r>
            <a:r>
              <a:rPr lang="en-US" baseline="-25000" dirty="0" smtClean="0"/>
              <a:t>test</a:t>
            </a:r>
            <a:r>
              <a:rPr lang="en-US" dirty="0" smtClean="0"/>
              <a:t>)+c</a:t>
            </a:r>
          </a:p>
          <a:p>
            <a:pPr lvl="1" algn="ctr">
              <a:buFont typeface="Symbol"/>
              <a:buChar char="Y"/>
            </a:pPr>
            <a:endParaRPr lang="pl-PL" dirty="0" smtClean="0"/>
          </a:p>
          <a:p>
            <a:pPr lvl="2"/>
            <a:r>
              <a:rPr lang="en-US" dirty="0" smtClean="0"/>
              <a:t>s = Serial position (sequence number)/test length</a:t>
            </a:r>
          </a:p>
          <a:p>
            <a:pPr lvl="2"/>
            <a:r>
              <a:rPr lang="pl-PL" dirty="0" smtClean="0"/>
              <a:t>N</a:t>
            </a:r>
            <a:r>
              <a:rPr lang="pl-PL" baseline="-25000" dirty="0" smtClean="0"/>
              <a:t>pool</a:t>
            </a:r>
            <a:r>
              <a:rPr lang="en-US" dirty="0" smtClean="0"/>
              <a:t> = Number of Items in Item Pool</a:t>
            </a:r>
          </a:p>
          <a:p>
            <a:pPr lvl="2"/>
            <a:r>
              <a:rPr lang="pl-PL" dirty="0" smtClean="0"/>
              <a:t>N</a:t>
            </a:r>
            <a:r>
              <a:rPr lang="en-US" baseline="-25000" dirty="0" smtClean="0"/>
              <a:t>test </a:t>
            </a:r>
            <a:r>
              <a:rPr lang="en-US" dirty="0" smtClean="0"/>
              <a:t>= Number of Items in the Test</a:t>
            </a:r>
          </a:p>
          <a:p>
            <a:pPr lvl="2"/>
            <a:r>
              <a:rPr lang="en-US" dirty="0" smtClean="0"/>
              <a:t>c = constant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untainMeasurement">
  <a:themeElements>
    <a:clrScheme name="MountainMeasuremen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untainMeasurement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untainMeasuremen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untainMeasuremen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untainMeasuremen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untainMeasuremen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untainMeasuremen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untainMeasuremen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Measuremen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Measuremen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Measuremen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Measuremen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Measuremen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Measuremen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MountainMeasurement">
  <a:themeElements>
    <a:clrScheme name="MountainMeasuremen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untainMeasurement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untainMeasuremen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untainMeasuremen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untainMeasuremen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untainMeasuremen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untainMeasuremen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untainMeasuremen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Measuremen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Measuremen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Measuremen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Measuremen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Measuremen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Measuremen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MountainMeasurement</Template>
  <TotalTime>9742</TotalTime>
  <Words>898</Words>
  <Application>Microsoft Office PowerPoint</Application>
  <PresentationFormat>On-screen Show (4:3)</PresentationFormat>
  <Paragraphs>115</Paragraphs>
  <Slides>24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24</vt:i4>
      </vt:variant>
    </vt:vector>
  </HeadingPairs>
  <TitlesOfParts>
    <vt:vector size="26" baseType="lpstr">
      <vt:lpstr>MountainMeasurement</vt:lpstr>
      <vt:lpstr>1_MountainMeasurement</vt:lpstr>
      <vt:lpstr>A Comparison of Progressive Item Selection Procedures for Computerized Adaptive Tests</vt:lpstr>
      <vt:lpstr>Soap Box</vt:lpstr>
      <vt:lpstr>Issues with Maximum Information CAT</vt:lpstr>
      <vt:lpstr>Item Selection Algorithms</vt:lpstr>
      <vt:lpstr>Item Selection Algorithms</vt:lpstr>
      <vt:lpstr>Hybrid Randomesque Progressive Item Selections Algorithms</vt:lpstr>
      <vt:lpstr>Hybrid Randomesque Progressive Item Selections Algorithms</vt:lpstr>
      <vt:lpstr>Hybrid Randomesque Progressive Item Selections Algorithms</vt:lpstr>
      <vt:lpstr>Hybrid Randomesque Progressive Item Selections Algorithms</vt:lpstr>
      <vt:lpstr>Hybrid Randomesque Progressive Item Selections Algorithms</vt:lpstr>
      <vt:lpstr>Simulation Study</vt:lpstr>
      <vt:lpstr>Algorithms Tested</vt:lpstr>
      <vt:lpstr>Simulation Design</vt:lpstr>
      <vt:lpstr>Evaluation Criteria</vt:lpstr>
      <vt:lpstr>Results</vt:lpstr>
      <vt:lpstr>Precision</vt:lpstr>
      <vt:lpstr>Precision</vt:lpstr>
      <vt:lpstr>Exposure</vt:lpstr>
      <vt:lpstr>Variance in Ability Estimate</vt:lpstr>
      <vt:lpstr>P-Value</vt:lpstr>
      <vt:lpstr>Item-Total Point-Biserial</vt:lpstr>
      <vt:lpstr>Summary</vt:lpstr>
      <vt:lpstr>Future Research</vt:lpstr>
      <vt:lpstr>Thank You for Listening!</vt:lpstr>
    </vt:vector>
  </TitlesOfParts>
  <Company>Mountain Measurement,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Agenda</dc:title>
  <dc:creator>Brian D. Bontempo, Ph.D.</dc:creator>
  <cp:lastModifiedBy>Brian D. Bontempo, Ph.D.</cp:lastModifiedBy>
  <cp:revision>384</cp:revision>
  <dcterms:created xsi:type="dcterms:W3CDTF">2005-03-31T22:54:49Z</dcterms:created>
  <dcterms:modified xsi:type="dcterms:W3CDTF">2010-05-04T17:45:46Z</dcterms:modified>
</cp:coreProperties>
</file>